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07.10.2024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Продвинутый Docker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13514683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4" y="3241972"/>
            <a:ext cx="6408165" cy="4521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0366004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637298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BCA49453-60EC-B23A-6342-5259AF74B5BF}" type="slidenum">
              <a:rPr lang="ru-RU"/>
              <a:t/>
            </a:fld>
            <a:endParaRPr lang="ru-RU"/>
          </a:p>
        </p:txBody>
      </p:sp>
      <p:sp>
        <p:nvSpPr>
          <p:cNvPr id="1256232996" name="Текст 17"/>
          <p:cNvSpPr txBox="1"/>
          <p:nvPr/>
        </p:nvSpPr>
        <p:spPr bwMode="auto">
          <a:xfrm>
            <a:off x="719136" y="562635"/>
            <a:ext cx="1576381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Mount namespace</a:t>
            </a:r>
            <a:endParaRPr b="1"/>
          </a:p>
        </p:txBody>
      </p:sp>
      <p:sp>
        <p:nvSpPr>
          <p:cNvPr id="156413125" name="Уровень текста 1…"/>
          <p:cNvSpPr txBox="1"/>
          <p:nvPr/>
        </p:nvSpPr>
        <p:spPr bwMode="auto">
          <a:xfrm flipH="0" flipV="0">
            <a:off x="719136" y="2182003"/>
            <a:ext cx="9496306" cy="37943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Mount namespace изолирует точки монтирования файловых систем.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Процессы в одном mount namespace могут иметь свои собственные монтирования (например, свои файловые системы) и не видят изменения монтирования в других пространствах.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252238164" name="Google Shape;127;p23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076908" y="299860"/>
            <a:ext cx="7660521" cy="1062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4980554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3203386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0C3102AC-0C15-A7FE-0D75-7A492EDE8A18}" type="slidenum">
              <a:rPr lang="ru-RU"/>
              <a:t/>
            </a:fld>
            <a:endParaRPr lang="ru-RU"/>
          </a:p>
        </p:txBody>
      </p:sp>
      <p:sp>
        <p:nvSpPr>
          <p:cNvPr id="1730972759" name="Текст 17"/>
          <p:cNvSpPr txBox="1"/>
          <p:nvPr/>
        </p:nvSpPr>
        <p:spPr bwMode="auto">
          <a:xfrm>
            <a:off x="719136" y="562635"/>
            <a:ext cx="1576741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IPC namespace</a:t>
            </a:r>
            <a:endParaRPr b="1"/>
          </a:p>
        </p:txBody>
      </p:sp>
      <p:sp>
        <p:nvSpPr>
          <p:cNvPr id="1444554067" name="Уровень текста 1…"/>
          <p:cNvSpPr txBox="1"/>
          <p:nvPr/>
        </p:nvSpPr>
        <p:spPr bwMode="auto">
          <a:xfrm flipH="0" flipV="0">
            <a:off x="719136" y="2182002"/>
            <a:ext cx="7222328" cy="27435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IPC namespace изолирует механизмы межпроцессного взаимодействия (Inter-Process Communication), такие как очереди сообщений, семафоры и разделяемая память.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97071371" name="Google Shape;134;p24"/>
          <p:cNvPicPr/>
          <p:nvPr/>
        </p:nvPicPr>
        <p:blipFill>
          <a:blip r:embed="rId2"/>
          <a:stretch/>
        </p:blipFill>
        <p:spPr bwMode="auto">
          <a:xfrm flipH="0" flipV="0">
            <a:off x="8133835" y="1302111"/>
            <a:ext cx="11207343" cy="8408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7445891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36124781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AD36C8C-B9DE-FA23-E462-E859BDE696EA}" type="slidenum">
              <a:rPr lang="ru-RU"/>
              <a:t/>
            </a:fld>
            <a:endParaRPr lang="ru-RU"/>
          </a:p>
        </p:txBody>
      </p:sp>
      <p:sp>
        <p:nvSpPr>
          <p:cNvPr id="968315780" name="Текст 17"/>
          <p:cNvSpPr txBox="1"/>
          <p:nvPr/>
        </p:nvSpPr>
        <p:spPr bwMode="auto">
          <a:xfrm>
            <a:off x="719136" y="562635"/>
            <a:ext cx="1577857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Прочие namespaces</a:t>
            </a:r>
            <a:endParaRPr b="1"/>
          </a:p>
        </p:txBody>
      </p:sp>
      <p:sp>
        <p:nvSpPr>
          <p:cNvPr id="1400178970" name="Уровень текста 1…"/>
          <p:cNvSpPr txBox="1"/>
          <p:nvPr/>
        </p:nvSpPr>
        <p:spPr bwMode="auto">
          <a:xfrm flipH="0" flipV="0">
            <a:off x="719136" y="2182003"/>
            <a:ext cx="16672095" cy="84729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UTS namespace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Изолирует информацию о системе, такую как имя хоста и доменное имя.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Разные процессы могут видеть разные хосты, что полезно для контейнеров, когда каждому контейнеру нужно присвоить своё уникальное имя хоста.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User namespace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Изолирует идентификаторы пользователей (UID/GID). Процессы внутри этого пространства могут запускаться с привилегиями root внутри пространства, но при этом быть обычными пользователями снаружи.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повышает безопасность, так как root-права внутри одного контейнера не дают права root за его пределами.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Time namespace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2">
              <a:lnSpc>
                <a:spcPct val="100000"/>
              </a:lnSpc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Позволяет процессам в одном пространстве имен времени иметь своё собственное представление системного времени, что особенно полезно для виртуализированных сред, где контейнеры могут работать в разных временных зонах или со смещенным временем.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1410934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77253659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936E900-76C3-B347-F524-BD24EDC64713}" type="slidenum">
              <a:rPr lang="ru-RU"/>
              <a:t/>
            </a:fld>
            <a:endParaRPr lang="ru-RU"/>
          </a:p>
        </p:txBody>
      </p:sp>
      <p:sp>
        <p:nvSpPr>
          <p:cNvPr id="2064216844" name="Текст 17"/>
          <p:cNvSpPr txBox="1"/>
          <p:nvPr/>
        </p:nvSpPr>
        <p:spPr bwMode="auto">
          <a:xfrm>
            <a:off x="719136" y="562635"/>
            <a:ext cx="15787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cgroups (control groups)</a:t>
            </a:r>
            <a:endParaRPr b="1"/>
          </a:p>
        </p:txBody>
      </p:sp>
      <p:sp>
        <p:nvSpPr>
          <p:cNvPr id="1450534390" name="Уровень текста 1…"/>
          <p:cNvSpPr txBox="1"/>
          <p:nvPr/>
        </p:nvSpPr>
        <p:spPr bwMode="auto">
          <a:xfrm flipH="0" flipV="0">
            <a:off x="719136" y="2182003"/>
            <a:ext cx="7979361" cy="80737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cgroups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механизм в ядре Linux, который позволяет ограничивать, отслеживать и изолировать использование ресурсов (таких как процессорное время, память, ввод/вывод и сетевые ресурсы) для групп процессов.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его помощью можно эффективно управлять и контролировать доступ к системным ресурсам в многопользовательских или контейнеризированных окружениях.</a:t>
            </a:r>
            <a:endParaRPr sz="3600"/>
          </a:p>
        </p:txBody>
      </p:sp>
      <p:pic>
        <p:nvPicPr>
          <p:cNvPr id="136301742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698497" y="864305"/>
            <a:ext cx="10881763" cy="9000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7488487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567593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A0D4F34-CAEE-7E5C-B839-0211E882A7E8}" type="slidenum">
              <a:rPr lang="ru-RU"/>
              <a:t/>
            </a:fld>
            <a:endParaRPr lang="ru-RU"/>
          </a:p>
        </p:txBody>
      </p:sp>
      <p:sp>
        <p:nvSpPr>
          <p:cNvPr id="1011430329" name="Текст 17"/>
          <p:cNvSpPr txBox="1"/>
          <p:nvPr/>
        </p:nvSpPr>
        <p:spPr bwMode="auto">
          <a:xfrm>
            <a:off x="719136" y="562635"/>
            <a:ext cx="15787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cgroups (control groups)</a:t>
            </a:r>
            <a:endParaRPr b="1"/>
          </a:p>
        </p:txBody>
      </p:sp>
      <p:pic>
        <p:nvPicPr>
          <p:cNvPr id="476333727" name="Google Shape;153;p2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374622" y="1777999"/>
            <a:ext cx="14444697" cy="90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63118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8DCFE8D-93D4-4909-2376-6435E8CFCBB9}" type="slidenum">
              <a:rPr lang="ru-RU"/>
              <a:t/>
            </a:fld>
            <a:endParaRPr lang="ru-RU"/>
          </a:p>
        </p:txBody>
      </p:sp>
      <p:sp>
        <p:nvSpPr>
          <p:cNvPr id="1424836450" name="Текст 17"/>
          <p:cNvSpPr txBox="1"/>
          <p:nvPr/>
        </p:nvSpPr>
        <p:spPr bwMode="auto">
          <a:xfrm flipH="0" flipV="0">
            <a:off x="5386092" y="1619249"/>
            <a:ext cx="9174382" cy="21949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algn="ctr">
              <a:defRPr/>
            </a:pPr>
            <a:r>
              <a:rPr lang="ru-RU" sz="7200" b="1">
                <a:latin typeface="Tinkoff Sans"/>
              </a:rPr>
              <a:t>Теперь (наконец-то!) вернемся к Docker</a:t>
            </a:r>
            <a:endParaRPr sz="7200"/>
          </a:p>
        </p:txBody>
      </p:sp>
      <p:pic>
        <p:nvPicPr>
          <p:cNvPr id="1531488630" name="Google Shape;159;p2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5816011" y="4597239"/>
            <a:ext cx="8314543" cy="517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6581130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88377140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B0412D7-7144-DB2C-78D6-3E8C0A60607F}" type="slidenum">
              <a:rPr lang="ru-RU"/>
              <a:t/>
            </a:fld>
            <a:endParaRPr lang="ru-RU"/>
          </a:p>
        </p:txBody>
      </p:sp>
      <p:sp>
        <p:nvSpPr>
          <p:cNvPr id="1335138271" name="Текст 17"/>
          <p:cNvSpPr txBox="1"/>
          <p:nvPr/>
        </p:nvSpPr>
        <p:spPr bwMode="auto">
          <a:xfrm>
            <a:off x="719136" y="562635"/>
            <a:ext cx="1576777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 что вообще докер может?</a:t>
            </a:r>
            <a:endParaRPr b="1"/>
          </a:p>
        </p:txBody>
      </p:sp>
      <p:sp>
        <p:nvSpPr>
          <p:cNvPr id="748240988" name="Уровень текста 1…"/>
          <p:cNvSpPr txBox="1"/>
          <p:nvPr/>
        </p:nvSpPr>
        <p:spPr bwMode="auto">
          <a:xfrm flipH="0" flipV="0">
            <a:off x="719136" y="2182003"/>
            <a:ext cx="13968304" cy="670507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– это целая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экосистема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в которую входит: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образами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изоляция ресурсов (CPU, RAM)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изоляция файловой системы (FS)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сетевая изоляция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изменениями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процессами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service Discovery (DNS с версии 1.10)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8343432" name="Google Shape;166;p2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4165833" y="837832"/>
            <a:ext cx="4993651" cy="39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170795" name="Google Shape;167;p29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0461666" y="5534539"/>
            <a:ext cx="7284861" cy="482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7810773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57051689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98098F00-E1EB-8A12-E123-9AF3C072CAA8}" type="slidenum">
              <a:rPr lang="ru-RU"/>
              <a:t/>
            </a:fld>
            <a:endParaRPr lang="ru-RU"/>
          </a:p>
        </p:txBody>
      </p:sp>
      <p:sp>
        <p:nvSpPr>
          <p:cNvPr id="1417288277" name="Текст 17"/>
          <p:cNvSpPr txBox="1"/>
          <p:nvPr/>
        </p:nvSpPr>
        <p:spPr bwMode="auto">
          <a:xfrm>
            <a:off x="719136" y="562635"/>
            <a:ext cx="1577821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Виртуальные сети в Docker</a:t>
            </a:r>
            <a:endParaRPr b="1"/>
          </a:p>
        </p:txBody>
      </p:sp>
      <p:sp>
        <p:nvSpPr>
          <p:cNvPr id="258354054" name="Уровень текста 1…"/>
          <p:cNvSpPr txBox="1"/>
          <p:nvPr/>
        </p:nvSpPr>
        <p:spPr bwMode="auto">
          <a:xfrm flipH="0" flipV="0">
            <a:off x="719136" y="2182003"/>
            <a:ext cx="9938718" cy="70163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поддерживает разные типы сетевых драйверов: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Bridge — для базовой изоляции на одном хосте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Overlay — для связи контейнеров между хостами в кластерах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Host — для максимальной производительности (с минимальной изоляцией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614310" indent="-614310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IPvlan и Macvlan — для сложных сетевых сценариев с интеграцией в физическую сеть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126306994" name="Google Shape;173;p3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802136" y="2477389"/>
            <a:ext cx="8539042" cy="586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108144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7822364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A5CF58A-443B-EF11-07FE-17748A7F5CDE}" type="slidenum">
              <a:rPr lang="ru-RU"/>
              <a:t/>
            </a:fld>
            <a:endParaRPr lang="ru-RU"/>
          </a:p>
        </p:txBody>
      </p:sp>
      <p:sp>
        <p:nvSpPr>
          <p:cNvPr id="1354043883" name="Текст 17"/>
          <p:cNvSpPr txBox="1"/>
          <p:nvPr/>
        </p:nvSpPr>
        <p:spPr bwMode="auto">
          <a:xfrm>
            <a:off x="719136" y="562635"/>
            <a:ext cx="157828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</a:t>
            </a:r>
            <a:r>
              <a:rPr sz="6000" b="1"/>
              <a:t> volumes</a:t>
            </a:r>
            <a:endParaRPr sz="6000" b="1"/>
          </a:p>
        </p:txBody>
      </p:sp>
      <p:sp>
        <p:nvSpPr>
          <p:cNvPr id="346504009" name="Уровень текста 1…"/>
          <p:cNvSpPr txBox="1"/>
          <p:nvPr/>
        </p:nvSpPr>
        <p:spPr bwMode="auto">
          <a:xfrm flipH="0" flipV="0">
            <a:off x="719136" y="2182003"/>
            <a:ext cx="12495277" cy="710047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Docker существует несколько типов 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томов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(volumes), которые используются для управления данными контейнеров: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анонимные тома — для временных данных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именованные тома — для постоянных данных, которые должны пережить удаление или перезапуск контейнеров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bind mounts — для разработки или работы с файлами на хосте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tmpfs — для работы с данными в оперативной памяти, которые не нужно сохранять на диск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073979920" name="Google Shape;179;p3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3787619" y="329143"/>
            <a:ext cx="5428828" cy="275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813033" name="Google Shape;180;p31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3787619" y="7601684"/>
            <a:ext cx="5428828" cy="2806507"/>
          </a:xfrm>
          <a:prstGeom prst="rect">
            <a:avLst/>
          </a:prstGeom>
          <a:noFill/>
          <a:ln>
            <a:noFill/>
          </a:ln>
        </p:spPr>
      </p:pic>
      <p:sp>
        <p:nvSpPr>
          <p:cNvPr id="978547635" name="Google Shape;181;p31"/>
          <p:cNvSpPr txBox="1"/>
          <p:nvPr/>
        </p:nvSpPr>
        <p:spPr bwMode="auto">
          <a:xfrm>
            <a:off x="15082285" y="3033888"/>
            <a:ext cx="2860439" cy="73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volume</a:t>
            </a:r>
            <a:endParaRPr/>
          </a:p>
        </p:txBody>
      </p:sp>
      <p:sp>
        <p:nvSpPr>
          <p:cNvPr id="591539544" name="Google Shape;182;p31"/>
          <p:cNvSpPr txBox="1"/>
          <p:nvPr/>
        </p:nvSpPr>
        <p:spPr bwMode="auto">
          <a:xfrm>
            <a:off x="15045473" y="6693445"/>
            <a:ext cx="2913120" cy="73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mount</a:t>
            </a:r>
            <a:endParaRPr/>
          </a:p>
        </p:txBody>
      </p:sp>
      <p:sp>
        <p:nvSpPr>
          <p:cNvPr id="1497993704" name="Google Shape;183;p31"/>
          <p:cNvSpPr txBox="1"/>
          <p:nvPr/>
        </p:nvSpPr>
        <p:spPr bwMode="auto">
          <a:xfrm>
            <a:off x="15055945" y="10319999"/>
            <a:ext cx="2913120" cy="73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sp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tmpfs</a:t>
            </a:r>
            <a:endParaRPr/>
          </a:p>
        </p:txBody>
      </p:sp>
      <p:pic>
        <p:nvPicPr>
          <p:cNvPr id="1010758579" name="Google Shape;184;p31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13787619" y="4036362"/>
            <a:ext cx="5449771" cy="277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727329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92590051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57CAD023-8EB6-941D-1C73-DF2EA1C2AD0A}" type="slidenum">
              <a:rPr lang="ru-RU"/>
              <a:t/>
            </a:fld>
            <a:endParaRPr lang="ru-RU"/>
          </a:p>
        </p:txBody>
      </p:sp>
      <p:sp>
        <p:nvSpPr>
          <p:cNvPr id="163199435" name="Текст 17"/>
          <p:cNvSpPr txBox="1"/>
          <p:nvPr/>
        </p:nvSpPr>
        <p:spPr bwMode="auto">
          <a:xfrm>
            <a:off x="719136" y="562635"/>
            <a:ext cx="157918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Linux</a:t>
            </a:r>
            <a:r>
              <a:rPr sz="6000" b="1"/>
              <a:t> capabilities</a:t>
            </a:r>
            <a:endParaRPr sz="6000" b="1"/>
          </a:p>
        </p:txBody>
      </p:sp>
      <p:sp>
        <p:nvSpPr>
          <p:cNvPr id="1742892051" name="Уровень текста 1…"/>
          <p:cNvSpPr txBox="1"/>
          <p:nvPr/>
        </p:nvSpPr>
        <p:spPr bwMode="auto">
          <a:xfrm flipH="0" flipV="0">
            <a:off x="719136" y="2182003"/>
            <a:ext cx="15634638" cy="63473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Capabilities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Linux представляют собой механизм, позволяющий разделить привилегии суперпользователя (root) на отдельные компоненты.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использует этот механизм для управления доступом контейнеров к определённым привилегированным операциям, что позволяет более точно контролировать безопасность контейнеров.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823654" name="Уровень текста 1…"/>
          <p:cNvSpPr txBox="1"/>
          <p:nvPr/>
        </p:nvSpPr>
        <p:spPr bwMode="auto">
          <a:xfrm>
            <a:off x="719136" y="2182005"/>
            <a:ext cx="14187673" cy="591284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7" lvl="1" indent="-584637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chroot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namespaces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cgroups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capabilities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security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91722158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5" cy="426061"/>
          </a:xfrm>
        </p:spPr>
        <p:txBody>
          <a:bodyPr/>
          <a:lstStyle/>
          <a:p>
            <a:pPr>
              <a:defRPr/>
            </a:pPr>
            <a:fld id="{F0639E5B-7F3F-4D47-E442-4955125ADF92}" type="slidenum">
              <a:rPr lang="ru-RU"/>
              <a:t/>
            </a:fld>
            <a:endParaRPr lang="ru-RU"/>
          </a:p>
        </p:txBody>
      </p:sp>
      <p:sp>
        <p:nvSpPr>
          <p:cNvPr id="2006501354" name="Текст 17"/>
          <p:cNvSpPr txBox="1"/>
          <p:nvPr/>
        </p:nvSpPr>
        <p:spPr bwMode="auto">
          <a:xfrm>
            <a:off x="719136" y="562635"/>
            <a:ext cx="15742938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2" algn="l" defTabSz="411478">
              <a:lnSpc>
                <a:spcPct val="100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2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7" algn="l" defTabSz="1509581">
              <a:lnSpc>
                <a:spcPct val="118000"/>
              </a:lnSpc>
              <a:spcBef>
                <a:spcPts val="2399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4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6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7" marR="0" indent="-598627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1">
              <a:lnSpc>
                <a:spcPct val="90000"/>
              </a:lnSpc>
              <a:spcBef>
                <a:spcPts val="15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724918248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243445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4899943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741A589-77F6-910C-F751-C61ED3F6C84B}" type="slidenum">
              <a:rPr lang="ru-RU"/>
              <a:t/>
            </a:fld>
            <a:endParaRPr lang="ru-RU"/>
          </a:p>
        </p:txBody>
      </p:sp>
      <p:sp>
        <p:nvSpPr>
          <p:cNvPr id="1244018103" name="Текст 17"/>
          <p:cNvSpPr txBox="1"/>
          <p:nvPr/>
        </p:nvSpPr>
        <p:spPr bwMode="auto">
          <a:xfrm>
            <a:off x="719136" y="562635"/>
            <a:ext cx="1579441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</a:t>
            </a:r>
            <a:r>
              <a:rPr sz="6000" b="1"/>
              <a:t>capabilities</a:t>
            </a:r>
            <a:endParaRPr sz="6000" b="1"/>
          </a:p>
        </p:txBody>
      </p:sp>
      <p:sp>
        <p:nvSpPr>
          <p:cNvPr id="2011822556" name="Уровень текста 1…"/>
          <p:cNvSpPr txBox="1"/>
          <p:nvPr/>
        </p:nvSpPr>
        <p:spPr bwMode="auto">
          <a:xfrm flipH="0" flipV="0">
            <a:off x="719136" y="2182003"/>
            <a:ext cx="17098668" cy="66209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Вот несколько наиболее важных capabilies, которые использует Docker: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CAP_AUDIT_CONTROL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управление настройками аудита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CAP_FOWNER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игнорирование файловых прав владельца при доступе к файлам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CAP_IPC_LOCK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блокировка разделяемой памяти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CAP_KILL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возможность отправлять сигналы любому процессу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CAP_MKNOD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создание специальных файлов, таких как устройства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CAP_SETUID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CAP_SETGID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изменение UID и GID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CAP_SYS_BOOT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перезагрузка системы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678749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8280765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2156EF5-210E-36F5-47C3-0752C91E02A6}" type="slidenum">
              <a:rPr lang="ru-RU"/>
              <a:t/>
            </a:fld>
            <a:endParaRPr lang="ru-RU"/>
          </a:p>
        </p:txBody>
      </p:sp>
      <p:sp>
        <p:nvSpPr>
          <p:cNvPr id="1558258110" name="Текст 17"/>
          <p:cNvSpPr txBox="1"/>
          <p:nvPr/>
        </p:nvSpPr>
        <p:spPr bwMode="auto">
          <a:xfrm>
            <a:off x="719136" y="562635"/>
            <a:ext cx="15796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</a:t>
            </a:r>
            <a:r>
              <a:rPr sz="6000" b="1"/>
              <a:t>cgroups</a:t>
            </a:r>
            <a:endParaRPr sz="6000" b="1"/>
          </a:p>
        </p:txBody>
      </p:sp>
      <p:sp>
        <p:nvSpPr>
          <p:cNvPr id="517108432" name="Уровень текста 1…"/>
          <p:cNvSpPr txBox="1"/>
          <p:nvPr/>
        </p:nvSpPr>
        <p:spPr bwMode="auto">
          <a:xfrm flipH="0" flipV="0">
            <a:off x="719136" y="2182003"/>
            <a:ext cx="17120988" cy="74742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Также Docker использует следующие cgroups: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Memory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управления лимитами по памяти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CPU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управления лимитами весами user/system CPU time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CPUSet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биндинга на специфичное ядро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BlkIO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тоже для лимитов, но на block IO -_-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HugeTBL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выделения huge pages на процессы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net_cls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net_prio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для контроля трафика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Devices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чтения/записи на устройства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Freezer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для остановки/запуска батча задач в cgroup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980627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3227190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E573FE3D-21A9-7E5E-690B-58B02BE1752E}" type="slidenum">
              <a:rPr lang="ru-RU"/>
              <a:t/>
            </a:fld>
            <a:endParaRPr lang="ru-RU"/>
          </a:p>
        </p:txBody>
      </p:sp>
      <p:sp>
        <p:nvSpPr>
          <p:cNvPr id="1531256070" name="Текст 17"/>
          <p:cNvSpPr txBox="1"/>
          <p:nvPr/>
        </p:nvSpPr>
        <p:spPr bwMode="auto">
          <a:xfrm>
            <a:off x="719136" y="562635"/>
            <a:ext cx="1579477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Security</a:t>
            </a:r>
            <a:endParaRPr sz="6000" b="1"/>
          </a:p>
        </p:txBody>
      </p:sp>
      <p:sp>
        <p:nvSpPr>
          <p:cNvPr id="541538053" name="Уровень текста 1…"/>
          <p:cNvSpPr txBox="1"/>
          <p:nvPr/>
        </p:nvSpPr>
        <p:spPr bwMode="auto">
          <a:xfrm flipH="0" flipV="0">
            <a:off x="719136" y="2182003"/>
            <a:ext cx="17115228" cy="44560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 также Docker Engine опирается на следующие механизмы безопасности: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Linux capabilities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уже обсудили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AppArmor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для выставления capabilities на контейнеры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Seccomp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для фильтрации системных вызовов программы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buClrTx/>
              <a:buSzPct val="100000"/>
              <a:buFont typeface="Wingdings"/>
              <a:buChar char="§"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SELinux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для изоляции ресурсов (этакая песочница)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075443524" name="Google Shape;216;p36"/>
          <p:cNvPicPr/>
          <p:nvPr/>
        </p:nvPicPr>
        <p:blipFill>
          <a:blip r:embed="rId2"/>
          <a:stretch/>
        </p:blipFill>
        <p:spPr bwMode="auto">
          <a:xfrm flipH="0" flipV="0">
            <a:off x="14446416" y="5780642"/>
            <a:ext cx="4236816" cy="44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3144486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11001792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1CD83ADA-A1FD-006A-2E5C-1A17CB4F03FF}" type="slidenum">
              <a:rPr lang="ru-RU"/>
              <a:t/>
            </a:fld>
            <a:endParaRPr lang="ru-RU"/>
          </a:p>
        </p:txBody>
      </p:sp>
      <p:sp>
        <p:nvSpPr>
          <p:cNvPr id="1116980091" name="Текст 17"/>
          <p:cNvSpPr txBox="1"/>
          <p:nvPr/>
        </p:nvSpPr>
        <p:spPr bwMode="auto">
          <a:xfrm>
            <a:off x="719136" y="562635"/>
            <a:ext cx="1579945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 но не докером едины</a:t>
            </a:r>
            <a:endParaRPr sz="6000" b="1"/>
          </a:p>
        </p:txBody>
      </p:sp>
      <p:sp>
        <p:nvSpPr>
          <p:cNvPr id="1452789904" name="Уровень текста 1…"/>
          <p:cNvSpPr txBox="1"/>
          <p:nvPr/>
        </p:nvSpPr>
        <p:spPr bwMode="auto">
          <a:xfrm flipH="0" flipV="0">
            <a:off x="719136" y="2182003"/>
            <a:ext cx="12496717" cy="80568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33399" lvl="0" indent="-304799" algn="l">
              <a:spcBef>
                <a:spcPts val="2399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Open Container Initiative (OCI) Runtimes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066799" lvl="1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Native Runtimes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runC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Railcar (deprecated)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crun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r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kt (deprecated)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066799" lvl="1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Sandboxed and Virtualized Runtimes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gviso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nabla-containers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runV (unofficially deprecated)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c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learcontainers (deprecated)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600200" lvl="2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kata-containers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533399" lvl="0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Container Runtime Interface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066799" lvl="1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containerd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066799" lvl="1" indent="-304799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c</a:t>
            </a: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ri-o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  <a:p>
            <a:pPr marL="1066799" lvl="1" indent="-304799" algn="l">
              <a:spcBef>
                <a:spcPts val="0"/>
              </a:spcBef>
              <a:spcAft>
                <a:spcPts val="0"/>
              </a:spcAft>
              <a:buClr>
                <a:srgbClr val="1B1F22"/>
              </a:buClr>
              <a:buSzPts val="1200"/>
              <a:buChar char="○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1B1F22"/>
                </a:solidFill>
                <a:highlight>
                  <a:srgbClr val="FFFFFF"/>
                </a:highlight>
                <a:latin typeface="Tinkoff Sans"/>
                <a:ea typeface="Tinkoff Sans"/>
                <a:cs typeface="Tinkoff Sans"/>
              </a:rPr>
              <a:t>docker engine (deprecated)</a:t>
            </a:r>
            <a:endParaRPr sz="2800">
              <a:solidFill>
                <a:srgbClr val="1B1F22"/>
              </a:solidFill>
              <a:highlight>
                <a:srgbClr val="FFFFFF"/>
              </a:highlight>
            </a:endParaRPr>
          </a:p>
        </p:txBody>
      </p:sp>
      <p:pic>
        <p:nvPicPr>
          <p:cNvPr id="1308075825" name="Google Shape;135;p23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595033" y="2499503"/>
            <a:ext cx="6315894" cy="707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898337476" name="Google Shape;384;p5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527685" y="2428205"/>
            <a:ext cx="7805644" cy="506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757794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30206383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0AC2B26-3521-6192-95C1-B8760B205D82}" type="slidenum">
              <a:rPr lang="ru-RU"/>
              <a:t/>
            </a:fld>
            <a:endParaRPr lang="ru-RU"/>
          </a:p>
        </p:txBody>
      </p:sp>
      <p:sp>
        <p:nvSpPr>
          <p:cNvPr id="567577232" name="Текст 17"/>
          <p:cNvSpPr txBox="1"/>
          <p:nvPr/>
        </p:nvSpPr>
        <p:spPr bwMode="auto">
          <a:xfrm>
            <a:off x="719136" y="562635"/>
            <a:ext cx="1575301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solidFill>
                  <a:schemeClr val="accent5"/>
                </a:solidFill>
                <a:latin typeface="Tinkoff Sans"/>
              </a:rPr>
              <a:t>(вместо отбивочного слайда)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54691255" name="Google Shape;98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507210" y="1477395"/>
            <a:ext cx="12618861" cy="946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931912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473066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BDE0D9A-458B-7E7A-0017-20BEC75E127C}" type="slidenum">
              <a:rPr lang="ru-RU"/>
              <a:t/>
            </a:fld>
            <a:endParaRPr lang="ru-RU"/>
          </a:p>
        </p:txBody>
      </p:sp>
      <p:sp>
        <p:nvSpPr>
          <p:cNvPr id="2110926194" name="Текст 17"/>
          <p:cNvSpPr txBox="1"/>
          <p:nvPr/>
        </p:nvSpPr>
        <p:spPr bwMode="auto">
          <a:xfrm>
            <a:off x="719136" y="562635"/>
            <a:ext cx="1575085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chroot (change root)</a:t>
            </a:r>
            <a:endParaRPr/>
          </a:p>
        </p:txBody>
      </p:sp>
      <p:pic>
        <p:nvPicPr>
          <p:cNvPr id="1661822251" name="Google Shape;74;p1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325457" y="821639"/>
            <a:ext cx="9163423" cy="916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2752417" name="Уровень текста 1…"/>
          <p:cNvSpPr txBox="1"/>
          <p:nvPr/>
        </p:nvSpPr>
        <p:spPr bwMode="auto">
          <a:xfrm flipH="0" flipV="0">
            <a:off x="719136" y="2182004"/>
            <a:ext cx="9607401" cy="36579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chroot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утилита в UNIX-подобных операционных системах, которая изменяет корневой каталог для текущего процесса и его дочерних процессов.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00243767" name=""/>
          <p:cNvSpPr/>
          <p:nvPr/>
        </p:nvSpPr>
        <p:spPr bwMode="auto">
          <a:xfrm flipH="0" flipV="0">
            <a:off x="12472499" y="6014860"/>
            <a:ext cx="6868679" cy="3686527"/>
          </a:xfrm>
          <a:prstGeom prst="rect">
            <a:avLst/>
          </a:prstGeom>
          <a:solidFill>
            <a:schemeClr val="accent6">
              <a:alpha val="99999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794855721" name=""/>
          <p:cNvSpPr/>
          <p:nvPr/>
        </p:nvSpPr>
        <p:spPr bwMode="auto">
          <a:xfrm flipH="0" flipV="0">
            <a:off x="16811666" y="2790921"/>
            <a:ext cx="2734827" cy="3686526"/>
          </a:xfrm>
          <a:prstGeom prst="rect">
            <a:avLst/>
          </a:prstGeom>
          <a:solidFill>
            <a:schemeClr val="accent6">
              <a:alpha val="99999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/>
          <a:p>
            <a:pPr>
              <a:defRPr/>
            </a:pPr>
            <a:r>
              <a:rPr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540863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60138245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B9B7B1E-D6D1-2D6E-DD4A-668AD32AFA7F}" type="slidenum">
              <a:rPr lang="ru-RU"/>
              <a:t/>
            </a:fld>
            <a:endParaRPr lang="ru-RU"/>
          </a:p>
        </p:txBody>
      </p:sp>
      <p:sp>
        <p:nvSpPr>
          <p:cNvPr id="77840430" name="Текст 17"/>
          <p:cNvSpPr txBox="1"/>
          <p:nvPr/>
        </p:nvSpPr>
        <p:spPr bwMode="auto">
          <a:xfrm>
            <a:off x="719136" y="562635"/>
            <a:ext cx="1575157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chroot</a:t>
            </a:r>
            <a:r>
              <a:rPr sz="6000"/>
              <a:t>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(change root)</a:t>
            </a:r>
            <a:endParaRPr sz="6000"/>
          </a:p>
        </p:txBody>
      </p:sp>
      <p:pic>
        <p:nvPicPr>
          <p:cNvPr id="724377984" name="Google Shape;74;p1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325457" y="821638"/>
            <a:ext cx="9163423" cy="9163423"/>
          </a:xfrm>
          <a:prstGeom prst="rect">
            <a:avLst/>
          </a:prstGeom>
          <a:noFill/>
          <a:ln>
            <a:noFill/>
          </a:ln>
        </p:spPr>
      </p:pic>
      <p:sp>
        <p:nvSpPr>
          <p:cNvPr id="488337039" name="Уровень текста 1…"/>
          <p:cNvSpPr txBox="1"/>
          <p:nvPr/>
        </p:nvSpPr>
        <p:spPr bwMode="auto">
          <a:xfrm flipH="0" flipV="0">
            <a:off x="719136" y="2182003"/>
            <a:ext cx="9607041" cy="75591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chroot</a:t>
            </a: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утилита в UNIX-подобных операционных системах, которая изменяет корневой каталог для текущего процесса и его дочерних процессов.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позволяет запускать программы в изолированной файловой системе, которая представляется для них как корневая (/). 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Процесс, запущенный в новом окружении, не может выйти за пределы этого корневого каталога.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72817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63458378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38DD7E20-D8A7-C130-BCA0-95896CCDD086}" type="slidenum">
              <a:rPr lang="ru-RU"/>
              <a:t/>
            </a:fld>
            <a:endParaRPr lang="ru-RU"/>
          </a:p>
        </p:txBody>
      </p:sp>
      <p:sp>
        <p:nvSpPr>
          <p:cNvPr id="1501080135" name="Текст 17"/>
          <p:cNvSpPr txBox="1"/>
          <p:nvPr/>
        </p:nvSpPr>
        <p:spPr bwMode="auto">
          <a:xfrm>
            <a:off x="719136" y="562635"/>
            <a:ext cx="1575157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chroot</a:t>
            </a:r>
            <a:r>
              <a:rPr sz="6000"/>
              <a:t> </a:t>
            </a:r>
            <a:r>
              <a:rPr lang="ru-RU" sz="60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(change root)</a:t>
            </a:r>
            <a:endParaRPr sz="6000"/>
          </a:p>
        </p:txBody>
      </p:sp>
      <p:sp>
        <p:nvSpPr>
          <p:cNvPr id="1934576551" name="Уровень текста 1…"/>
          <p:cNvSpPr txBox="1"/>
          <p:nvPr/>
        </p:nvSpPr>
        <p:spPr bwMode="auto">
          <a:xfrm flipH="0" flipV="0">
            <a:off x="719136" y="2182003"/>
            <a:ext cx="17718911" cy="146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Пользователи нового окружения могут исполнять только те бинари, которые в нем окажутся “физически” доступны.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853655481" name="Google Shape;89;p1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824969" y="4097534"/>
            <a:ext cx="14894416" cy="16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834443" name="Google Shape;90;p18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719136" y="5388554"/>
            <a:ext cx="14894416" cy="105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557973" name="Google Shape;91;p18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4567319" y="6595689"/>
            <a:ext cx="11386310" cy="220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325311" name="Google Shape;92;p18"/>
          <p:cNvPicPr/>
          <p:nvPr/>
        </p:nvPicPr>
        <p:blipFill>
          <a:blip r:embed="rId5">
            <a:alphaModFix/>
          </a:blip>
          <a:stretch/>
        </p:blipFill>
        <p:spPr bwMode="auto">
          <a:xfrm flipH="0" flipV="0">
            <a:off x="4567319" y="8800784"/>
            <a:ext cx="11639257" cy="222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4211453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57759939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6FA31C18-F2B9-BB2D-AAA3-37B3C8B94039}" type="slidenum">
              <a:rPr lang="ru-RU"/>
              <a:t/>
            </a:fld>
            <a:endParaRPr lang="ru-RU"/>
          </a:p>
        </p:txBody>
      </p:sp>
      <p:sp>
        <p:nvSpPr>
          <p:cNvPr id="1934964488" name="Текст 17"/>
          <p:cNvSpPr txBox="1"/>
          <p:nvPr/>
        </p:nvSpPr>
        <p:spPr bwMode="auto">
          <a:xfrm>
            <a:off x="719136" y="562635"/>
            <a:ext cx="157504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namespace</a:t>
            </a:r>
            <a:endParaRPr/>
          </a:p>
        </p:txBody>
      </p:sp>
      <p:sp>
        <p:nvSpPr>
          <p:cNvPr id="1758281737" name="Уровень текста 1…"/>
          <p:cNvSpPr txBox="1"/>
          <p:nvPr/>
        </p:nvSpPr>
        <p:spPr bwMode="auto">
          <a:xfrm flipH="0" flipV="0">
            <a:off x="719136" y="2182003"/>
            <a:ext cx="18212077" cy="30482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Namespaces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механизм ядра, который изолирует системные ресурсы для процессов.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Namespaces часто используются для создания контейнеров (например, с помощью Docker, LXC), обеспечивая процессы своими собственными, изолированными копиями системных ресурсов. В отличие от виртуальных машин, контейнеры, основанные на namespaces, разделяют ядро хоста, но при этом сохраняют высокий уровень изоляции между собой.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940742082" name="Google Shape;105;p2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587749" y="5535261"/>
            <a:ext cx="13075665" cy="5122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3090216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14097321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A87F92F0-5FC8-854C-CED1-BB7714F027A2}" type="slidenum">
              <a:rPr lang="ru-RU"/>
              <a:t/>
            </a:fld>
            <a:endParaRPr lang="ru-RU"/>
          </a:p>
        </p:txBody>
      </p:sp>
      <p:sp>
        <p:nvSpPr>
          <p:cNvPr id="2076447061" name="Текст 17"/>
          <p:cNvSpPr txBox="1"/>
          <p:nvPr/>
        </p:nvSpPr>
        <p:spPr bwMode="auto">
          <a:xfrm>
            <a:off x="719136" y="562635"/>
            <a:ext cx="157558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PID namespace</a:t>
            </a:r>
            <a:endParaRPr b="1"/>
          </a:p>
        </p:txBody>
      </p:sp>
      <p:sp>
        <p:nvSpPr>
          <p:cNvPr id="1294265810" name="Уровень текста 1…"/>
          <p:cNvSpPr txBox="1"/>
          <p:nvPr/>
        </p:nvSpPr>
        <p:spPr bwMode="auto">
          <a:xfrm flipH="0" flipV="0">
            <a:off x="719136" y="2182003"/>
            <a:ext cx="10254778" cy="71933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Когда создаётся новый PID namespace, в него автоматически создаётся процесс с идентификатором 1, аналогично системному процессу init.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Этот процесс будет родительским для всех процессов внутри нового PID namespace.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Процессы внутри этого пространства имен не могут видеть процессы, которые существуют в родительском PID namespace, но могут видеть иерархию процессов внутри своего собственного namespace.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 другой стороны, родительский namespace может видеть процессы своих дочерних.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386062181" name="Google Shape;112;p2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572253" y="1813277"/>
            <a:ext cx="7521980" cy="65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5459805" name="Уровень текста 1…"/>
          <p:cNvSpPr txBox="1"/>
          <p:nvPr/>
        </p:nvSpPr>
        <p:spPr bwMode="auto">
          <a:xfrm>
            <a:off x="719136" y="2182005"/>
            <a:ext cx="14188033" cy="73187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584636" lvl="1" indent="-584636">
              <a:lnSpc>
                <a:spcPct val="100000"/>
              </a:lnSpc>
              <a:defRPr/>
            </a:pP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36351131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F73496F1-064C-B3CD-3CBE-413BDB71C354}" type="slidenum">
              <a:rPr lang="ru-RU"/>
              <a:t/>
            </a:fld>
            <a:endParaRPr lang="ru-RU"/>
          </a:p>
        </p:txBody>
      </p:sp>
      <p:sp>
        <p:nvSpPr>
          <p:cNvPr id="1365368981" name="Текст 17"/>
          <p:cNvSpPr txBox="1"/>
          <p:nvPr/>
        </p:nvSpPr>
        <p:spPr bwMode="auto">
          <a:xfrm>
            <a:off x="719136" y="562635"/>
            <a:ext cx="15759497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Network namespace</a:t>
            </a:r>
            <a:endParaRPr b="1"/>
          </a:p>
        </p:txBody>
      </p:sp>
      <p:sp>
        <p:nvSpPr>
          <p:cNvPr id="758398589" name="Уровень текста 1…"/>
          <p:cNvSpPr txBox="1"/>
          <p:nvPr/>
        </p:nvSpPr>
        <p:spPr bwMode="auto">
          <a:xfrm flipH="0" flipV="0">
            <a:off x="719136" y="2182003"/>
            <a:ext cx="10268097" cy="324574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Network namespace изолирует сетевые интерфейсы, маршруты, сокеты и сетевые стеки.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0" lvl="1" indent="0">
              <a:lnSpc>
                <a:spcPct val="100000"/>
              </a:lnSpc>
              <a:buClrTx/>
              <a:buSzPct val="100000"/>
              <a:buFont typeface="Wingdings"/>
              <a:buNone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позволяет каждому пространству имен иметь свои собственные сетевые устройства, IP-адреса и правила маршрутизации.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358643285" name="Google Shape;120;p22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265871" y="1534583"/>
            <a:ext cx="8075307" cy="76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623645" name="Google Shape;119;p22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2030277" y="5865555"/>
            <a:ext cx="8096249" cy="503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Р7-Офис/2024.1.3.422</Application>
  <DocSecurity>0</DocSecurity>
  <PresentationFormat>Произвольный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688</cp:revision>
  <dcterms:modified xsi:type="dcterms:W3CDTF">2024-10-07T08:55:57Z</dcterms:modified>
  <cp:category/>
  <cp:contentStatus/>
  <cp:version/>
</cp:coreProperties>
</file>